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6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295275" y="557213"/>
            <a:ext cx="9437688" cy="6632575"/>
            <a:chOff x="-186" y="351"/>
            <a:chExt cx="5945" cy="4178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-186" y="351"/>
              <a:ext cx="4316" cy="4178"/>
              <a:chOff x="-186" y="351"/>
              <a:chExt cx="4316" cy="4178"/>
            </a:xfrm>
          </p:grpSpPr>
          <p:grpSp>
            <p:nvGrpSpPr>
              <p:cNvPr id="3076" name="Group 4"/>
              <p:cNvGrpSpPr>
                <a:grpSpLocks/>
              </p:cNvGrpSpPr>
              <p:nvPr/>
            </p:nvGrpSpPr>
            <p:grpSpPr bwMode="auto">
              <a:xfrm>
                <a:off x="-186" y="351"/>
                <a:ext cx="4316" cy="4178"/>
                <a:chOff x="-186" y="351"/>
                <a:chExt cx="4316" cy="4178"/>
              </a:xfrm>
            </p:grpSpPr>
            <p:sp>
              <p:nvSpPr>
                <p:cNvPr id="3077" name="AutoShape 5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-186" y="351"/>
                  <a:ext cx="4316" cy="4178"/>
                </a:xfrm>
                <a:prstGeom prst="diamond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8" name="AutoShape 6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694" y="1203"/>
                  <a:ext cx="2556" cy="2474"/>
                </a:xfrm>
                <a:prstGeom prst="diamond">
                  <a:avLst/>
                </a:prstGeom>
                <a:blipFill dpi="0" rotWithShape="0">
                  <a:blip r:embed="rId2"/>
                  <a:srcRect/>
                  <a:tile tx="0" ty="0" sx="100000" sy="100000" flip="none" algn="tl"/>
                </a:blip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9" name="Rectangle 7"/>
                <p:cNvSpPr>
                  <a:spLocks noChangeArrowheads="1"/>
                </p:cNvSpPr>
                <p:nvPr/>
              </p:nvSpPr>
              <p:spPr bwMode="auto">
                <a:xfrm rot="12360000">
                  <a:off x="2249" y="2499"/>
                  <a:ext cx="649" cy="28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0" name="Oval 8"/>
                <p:cNvSpPr>
                  <a:spLocks noChangeArrowheads="1"/>
                </p:cNvSpPr>
                <p:nvPr/>
              </p:nvSpPr>
              <p:spPr bwMode="auto">
                <a:xfrm rot="12360000">
                  <a:off x="1292" y="2567"/>
                  <a:ext cx="570" cy="528"/>
                </a:xfrm>
                <a:prstGeom prst="ellipse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1" name="Rectangle 9"/>
                <p:cNvSpPr>
                  <a:spLocks noChangeArrowheads="1"/>
                </p:cNvSpPr>
                <p:nvPr/>
              </p:nvSpPr>
              <p:spPr bwMode="auto">
                <a:xfrm rot="12360000">
                  <a:off x="2373" y="2047"/>
                  <a:ext cx="446" cy="81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2" name="Rectangle 10"/>
                <p:cNvSpPr>
                  <a:spLocks noChangeArrowheads="1"/>
                </p:cNvSpPr>
                <p:nvPr/>
              </p:nvSpPr>
              <p:spPr bwMode="auto">
                <a:xfrm rot="12360000">
                  <a:off x="1927" y="3071"/>
                  <a:ext cx="445" cy="82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3" name="Arc 11"/>
                <p:cNvSpPr>
                  <a:spLocks/>
                </p:cNvSpPr>
                <p:nvPr/>
              </p:nvSpPr>
              <p:spPr bwMode="auto">
                <a:xfrm rot="10485000">
                  <a:off x="1263" y="2241"/>
                  <a:ext cx="723" cy="856"/>
                </a:xfrm>
                <a:custGeom>
                  <a:avLst/>
                  <a:gdLst>
                    <a:gd name="G0" fmla="+- 21518 0 0"/>
                    <a:gd name="G1" fmla="+- 2258 0 0"/>
                    <a:gd name="G2" fmla="+- 21600 0 0"/>
                    <a:gd name="T0" fmla="*/ 43000 w 43118"/>
                    <a:gd name="T1" fmla="*/ 0 h 23858"/>
                    <a:gd name="T2" fmla="*/ 0 w 43118"/>
                    <a:gd name="T3" fmla="*/ 4141 h 23858"/>
                    <a:gd name="T4" fmla="*/ 21518 w 43118"/>
                    <a:gd name="T5" fmla="*/ 2258 h 238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8" h="23858" fill="none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</a:path>
                    <a:path w="43118" h="23858" stroke="0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  <a:lnTo>
                        <a:pt x="21518" y="2258"/>
                      </a:lnTo>
                      <a:close/>
                    </a:path>
                  </a:pathLst>
                </a:cu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84" name="Freeform 12"/>
                <p:cNvSpPr>
                  <a:spLocks/>
                </p:cNvSpPr>
                <p:nvPr/>
              </p:nvSpPr>
              <p:spPr bwMode="auto">
                <a:xfrm>
                  <a:off x="1300" y="1374"/>
                  <a:ext cx="1035" cy="2007"/>
                </a:xfrm>
                <a:custGeom>
                  <a:avLst/>
                  <a:gdLst>
                    <a:gd name="T0" fmla="*/ 56 w 1035"/>
                    <a:gd name="T1" fmla="*/ 2006 h 2007"/>
                    <a:gd name="T2" fmla="*/ 0 w 1035"/>
                    <a:gd name="T3" fmla="*/ 1843 h 2007"/>
                    <a:gd name="T4" fmla="*/ 871 w 1035"/>
                    <a:gd name="T5" fmla="*/ 56 h 2007"/>
                    <a:gd name="T6" fmla="*/ 1034 w 1035"/>
                    <a:gd name="T7" fmla="*/ 0 h 2007"/>
                    <a:gd name="T8" fmla="*/ 56 w 1035"/>
                    <a:gd name="T9" fmla="*/ 2006 h 20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5" h="2007">
                      <a:moveTo>
                        <a:pt x="56" y="2006"/>
                      </a:moveTo>
                      <a:lnTo>
                        <a:pt x="0" y="1843"/>
                      </a:lnTo>
                      <a:lnTo>
                        <a:pt x="871" y="56"/>
                      </a:lnTo>
                      <a:lnTo>
                        <a:pt x="1034" y="0"/>
                      </a:lnTo>
                      <a:lnTo>
                        <a:pt x="56" y="2006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3085" name="Freeform 13"/>
              <p:cNvSpPr>
                <a:spLocks/>
              </p:cNvSpPr>
              <p:nvPr/>
            </p:nvSpPr>
            <p:spPr bwMode="auto">
              <a:xfrm>
                <a:off x="2448" y="1810"/>
                <a:ext cx="324" cy="231"/>
              </a:xfrm>
              <a:custGeom>
                <a:avLst/>
                <a:gdLst>
                  <a:gd name="T0" fmla="*/ 321 w 324"/>
                  <a:gd name="T1" fmla="*/ 226 h 231"/>
                  <a:gd name="T2" fmla="*/ 287 w 324"/>
                  <a:gd name="T3" fmla="*/ 123 h 231"/>
                  <a:gd name="T4" fmla="*/ 53 w 324"/>
                  <a:gd name="T5" fmla="*/ 9 h 231"/>
                  <a:gd name="T6" fmla="*/ 35 w 324"/>
                  <a:gd name="T7" fmla="*/ 0 h 231"/>
                  <a:gd name="T8" fmla="*/ 0 w 324"/>
                  <a:gd name="T9" fmla="*/ 72 h 231"/>
                  <a:gd name="T10" fmla="*/ 323 w 324"/>
                  <a:gd name="T11" fmla="*/ 23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4" h="231">
                    <a:moveTo>
                      <a:pt x="321" y="226"/>
                    </a:moveTo>
                    <a:lnTo>
                      <a:pt x="287" y="123"/>
                    </a:lnTo>
                    <a:lnTo>
                      <a:pt x="53" y="9"/>
                    </a:lnTo>
                    <a:lnTo>
                      <a:pt x="35" y="0"/>
                    </a:lnTo>
                    <a:lnTo>
                      <a:pt x="0" y="72"/>
                    </a:lnTo>
                    <a:lnTo>
                      <a:pt x="323" y="230"/>
                    </a:lnTo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768" y="720"/>
              <a:ext cx="4991" cy="816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3087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1217613" y="1219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 smtClean="0"/>
              <a:t>انقر لتحرير نمط العنوان الرئيسي</a:t>
            </a:r>
            <a:endParaRPr lang="en-US" noProof="0" smtClean="0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724400" y="2819400"/>
            <a:ext cx="4267200" cy="3200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ar-SA" noProof="0" smtClean="0"/>
              <a:t>انقر لتحرير نمط العنوان الثانوي الرئيسي</a:t>
            </a:r>
            <a:endParaRPr lang="en-US" noProof="0" smtClean="0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 algn="l"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endParaRPr lang="ar-SA"/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150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124700" y="5334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295400" y="5334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435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34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8779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2954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57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60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984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76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312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022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142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539875" cy="6856413"/>
            <a:chOff x="0" y="0"/>
            <a:chExt cx="970" cy="4319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68" cy="4319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768" y="0"/>
              <a:ext cx="192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192" y="240"/>
              <a:ext cx="576" cy="2064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0" y="960"/>
              <a:ext cx="768" cy="528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480" y="432"/>
              <a:ext cx="144" cy="3792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6" name="Oval 8"/>
            <p:cNvSpPr>
              <a:spLocks noChangeArrowheads="1"/>
            </p:cNvSpPr>
            <p:nvPr/>
          </p:nvSpPr>
          <p:spPr bwMode="auto">
            <a:xfrm>
              <a:off x="0" y="672"/>
              <a:ext cx="672" cy="62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0" y="3024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0" y="3216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60" name="Arc 12"/>
            <p:cNvSpPr>
              <a:spLocks/>
            </p:cNvSpPr>
            <p:nvPr/>
          </p:nvSpPr>
          <p:spPr bwMode="auto">
            <a:xfrm>
              <a:off x="768" y="2259"/>
              <a:ext cx="202" cy="1154"/>
            </a:xfrm>
            <a:custGeom>
              <a:avLst/>
              <a:gdLst>
                <a:gd name="G0" fmla="+- 754 0 0"/>
                <a:gd name="G1" fmla="+- 21600 0 0"/>
                <a:gd name="G2" fmla="+- 21600 0 0"/>
                <a:gd name="T0" fmla="*/ 0 w 22354"/>
                <a:gd name="T1" fmla="*/ 13 h 43200"/>
                <a:gd name="T2" fmla="*/ 754 w 22354"/>
                <a:gd name="T3" fmla="*/ 43200 h 43200"/>
                <a:gd name="T4" fmla="*/ 754 w 2235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354" h="43200" fill="none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</a:path>
                <a:path w="22354" h="43200" stroke="0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  <a:lnTo>
                    <a:pt x="754" y="21600"/>
                  </a:ln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061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533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ar-SA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sz="4000" b="1" dirty="0" smtClean="0">
                <a:solidFill>
                  <a:srgbClr val="CCECFF"/>
                </a:solidFill>
              </a:rPr>
              <a:t>Lab(6)</a:t>
            </a:r>
            <a:r>
              <a:rPr lang="en-US" sz="4000" b="1" dirty="0">
                <a:solidFill>
                  <a:srgbClr val="CCECFF"/>
                </a:solidFill>
              </a:rPr>
              <a:t/>
            </a:r>
            <a:br>
              <a:rPr lang="en-US" sz="4000" b="1" dirty="0">
                <a:solidFill>
                  <a:srgbClr val="CCECFF"/>
                </a:solidFill>
              </a:rPr>
            </a:br>
            <a:r>
              <a:rPr lang="en-US" sz="4000" b="1" dirty="0" smtClean="0">
                <a:solidFill>
                  <a:srgbClr val="CCECFF"/>
                </a:solidFill>
              </a:rPr>
              <a:t> </a:t>
            </a:r>
            <a:r>
              <a:rPr lang="en-US" sz="4000" b="1" dirty="0" smtClean="0">
                <a:solidFill>
                  <a:srgbClr val="CCECFF"/>
                </a:solidFill>
                <a:ea typeface="+mn-ea"/>
                <a:cs typeface="+mn-cs"/>
              </a:rPr>
              <a:t>Glucose Test</a:t>
            </a:r>
            <a:endParaRPr lang="ar-SA" sz="40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1828800"/>
            <a:ext cx="7620000" cy="4114800"/>
          </a:xfrm>
        </p:spPr>
        <p:txBody>
          <a:bodyPr/>
          <a:lstStyle/>
          <a:p>
            <a:pPr algn="l" rtl="0"/>
            <a:r>
              <a:rPr lang="en-US" sz="2800" b="1" dirty="0">
                <a:solidFill>
                  <a:srgbClr val="CCECFF"/>
                </a:solidFill>
                <a:ea typeface="+mj-ea"/>
                <a:cs typeface="+mj-cs"/>
              </a:rPr>
              <a:t>Determination of Glucose Concentration in </a:t>
            </a:r>
            <a:r>
              <a:rPr lang="en-US" sz="2800" b="1" dirty="0" smtClean="0">
                <a:solidFill>
                  <a:srgbClr val="CCECFF"/>
                </a:solidFill>
                <a:ea typeface="+mj-ea"/>
                <a:cs typeface="+mj-cs"/>
              </a:rPr>
              <a:t>Serum </a:t>
            </a:r>
            <a:r>
              <a:rPr lang="en-US" sz="2800" b="1" dirty="0">
                <a:solidFill>
                  <a:srgbClr val="CCECFF"/>
                </a:solidFill>
                <a:ea typeface="+mj-ea"/>
                <a:cs typeface="+mj-cs"/>
              </a:rPr>
              <a:t>by Glucose </a:t>
            </a:r>
            <a:r>
              <a:rPr lang="en-US" sz="2800" b="1" dirty="0" smtClean="0">
                <a:solidFill>
                  <a:srgbClr val="CCECFF"/>
                </a:solidFill>
                <a:ea typeface="+mj-ea"/>
                <a:cs typeface="+mj-cs"/>
              </a:rPr>
              <a:t>Kit</a:t>
            </a:r>
          </a:p>
          <a:p>
            <a:pPr algn="l" rtl="0"/>
            <a:r>
              <a:rPr lang="en-US" sz="2800" dirty="0" smtClean="0"/>
              <a:t>PRINCIPLE In </a:t>
            </a:r>
            <a:r>
              <a:rPr lang="en-US" sz="2800" dirty="0"/>
              <a:t>the </a:t>
            </a:r>
            <a:r>
              <a:rPr lang="en-US" sz="2800" dirty="0" err="1"/>
              <a:t>Trinder</a:t>
            </a:r>
            <a:r>
              <a:rPr lang="en-US" sz="2800" dirty="0"/>
              <a:t> reaction1,2, the glucose is oxidized to D-</a:t>
            </a:r>
            <a:r>
              <a:rPr lang="en-US" sz="2800" dirty="0" err="1"/>
              <a:t>gluconate</a:t>
            </a:r>
            <a:r>
              <a:rPr lang="en-US" sz="2800" dirty="0"/>
              <a:t> </a:t>
            </a:r>
            <a:r>
              <a:rPr lang="en-US" sz="2800" dirty="0" smtClean="0"/>
              <a:t>by the </a:t>
            </a:r>
            <a:r>
              <a:rPr lang="en-US" sz="2800" dirty="0"/>
              <a:t>glucose oxidase (GOD) with the formation of </a:t>
            </a:r>
            <a:r>
              <a:rPr lang="en-US" sz="2800" dirty="0" smtClean="0"/>
              <a:t>hydrogen peroxide</a:t>
            </a:r>
            <a:r>
              <a:rPr lang="en-US" sz="2800" dirty="0"/>
              <a:t>. In the presence of peroxidase (POD), a mixture of </a:t>
            </a:r>
            <a:r>
              <a:rPr lang="en-US" sz="2800" dirty="0" smtClean="0"/>
              <a:t>phenol and </a:t>
            </a:r>
            <a:r>
              <a:rPr lang="en-US" sz="2800" dirty="0"/>
              <a:t>4-aminoantipyrine (4-AA) is oxidized by hydrogen peroxide, </a:t>
            </a:r>
            <a:r>
              <a:rPr lang="en-US" sz="2800" dirty="0" smtClean="0"/>
              <a:t>to form </a:t>
            </a:r>
            <a:r>
              <a:rPr lang="en-US" sz="2800" dirty="0"/>
              <a:t>a red </a:t>
            </a:r>
            <a:r>
              <a:rPr lang="en-US" sz="2800" dirty="0" err="1"/>
              <a:t>quinoneimine</a:t>
            </a:r>
            <a:r>
              <a:rPr lang="en-US" sz="2800" dirty="0"/>
              <a:t> dye proportional to the concentration </a:t>
            </a:r>
            <a:r>
              <a:rPr lang="en-US" sz="2800" dirty="0" smtClean="0"/>
              <a:t>of glucose </a:t>
            </a:r>
            <a:r>
              <a:rPr lang="en-US" sz="2800" dirty="0"/>
              <a:t>in the sample.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90382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sz="4000" b="1" dirty="0">
                <a:solidFill>
                  <a:srgbClr val="CCECFF"/>
                </a:solidFill>
              </a:rPr>
              <a:t>REAGENT COMPOSITION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1828800"/>
            <a:ext cx="7620000" cy="4114800"/>
          </a:xfrm>
        </p:spPr>
        <p:txBody>
          <a:bodyPr/>
          <a:lstStyle/>
          <a:p>
            <a:pPr algn="l" rtl="0"/>
            <a:r>
              <a:rPr lang="en-US" sz="3000" dirty="0" err="1"/>
              <a:t>Monoreagent</a:t>
            </a:r>
            <a:r>
              <a:rPr lang="en-US" sz="3000" dirty="0"/>
              <a:t>. Phosphate buffer 100 </a:t>
            </a:r>
            <a:r>
              <a:rPr lang="en-US" sz="3000" dirty="0" err="1"/>
              <a:t>mmol</a:t>
            </a:r>
            <a:r>
              <a:rPr lang="en-US" sz="3000" dirty="0"/>
              <a:t>/L pH 7.5, glucose oxidase &gt; 10 KU/L, peroxidase &gt; 2 KU/L, 4- </a:t>
            </a:r>
            <a:r>
              <a:rPr lang="en-US" sz="3000" dirty="0" err="1"/>
              <a:t>aminoantipyrine</a:t>
            </a:r>
            <a:r>
              <a:rPr lang="en-US" sz="3000" dirty="0"/>
              <a:t> 0.5 </a:t>
            </a:r>
            <a:r>
              <a:rPr lang="en-US" sz="3000" dirty="0" err="1"/>
              <a:t>mmol</a:t>
            </a:r>
            <a:r>
              <a:rPr lang="en-US" sz="3000" dirty="0"/>
              <a:t>/L, phenol 5 </a:t>
            </a:r>
            <a:r>
              <a:rPr lang="en-US" sz="3000" dirty="0" err="1"/>
              <a:t>mmol</a:t>
            </a:r>
            <a:r>
              <a:rPr lang="en-US" sz="3000" dirty="0"/>
              <a:t>/L. </a:t>
            </a:r>
            <a:endParaRPr lang="en-US" sz="3000" dirty="0" smtClean="0"/>
          </a:p>
          <a:p>
            <a:pPr algn="l" rtl="0"/>
            <a:r>
              <a:rPr lang="en-US" sz="3000" dirty="0"/>
              <a:t>Glucose standard. Glucose 100 mg/</a:t>
            </a:r>
            <a:r>
              <a:rPr lang="en-US" sz="3000" dirty="0" err="1"/>
              <a:t>dL</a:t>
            </a:r>
            <a:r>
              <a:rPr lang="en-US" sz="3000" dirty="0"/>
              <a:t> (5.55 </a:t>
            </a:r>
            <a:r>
              <a:rPr lang="en-US" sz="3000" dirty="0" err="1"/>
              <a:t>mmol</a:t>
            </a:r>
            <a:r>
              <a:rPr lang="en-US" sz="3000" dirty="0"/>
              <a:t>/L). Organic matrix based primary standard. Concentration value is traceable to Standard Reference Material 917b. </a:t>
            </a:r>
            <a:endParaRPr lang="ar-SA" sz="3000" dirty="0"/>
          </a:p>
        </p:txBody>
      </p:sp>
    </p:spTree>
    <p:extLst>
      <p:ext uri="{BB962C8B-B14F-4D97-AF65-F5344CB8AC3E}">
        <p14:creationId xmlns:p14="http://schemas.microsoft.com/office/powerpoint/2010/main" val="681078960"/>
      </p:ext>
    </p:extLst>
  </p:cSld>
  <p:clrMapOvr>
    <a:masterClrMapping/>
  </p:clrMapOvr>
</p:sld>
</file>

<file path=ppt/theme/theme1.xml><?xml version="1.0" encoding="utf-8"?>
<a:theme xmlns:a="http://schemas.openxmlformats.org/drawingml/2006/main" name="Blue wave design template">
  <a:themeElements>
    <a:clrScheme name="نسق Office 1">
      <a:dk1>
        <a:srgbClr val="00354E"/>
      </a:dk1>
      <a:lt1>
        <a:srgbClr val="EAEAEA"/>
      </a:lt1>
      <a:dk2>
        <a:srgbClr val="006699"/>
      </a:dk2>
      <a:lt2>
        <a:srgbClr val="CCECFF"/>
      </a:lt2>
      <a:accent1>
        <a:srgbClr val="006699"/>
      </a:accent1>
      <a:accent2>
        <a:srgbClr val="6699FF"/>
      </a:accent2>
      <a:accent3>
        <a:srgbClr val="AAB8CA"/>
      </a:accent3>
      <a:accent4>
        <a:srgbClr val="C8C8C8"/>
      </a:accent4>
      <a:accent5>
        <a:srgbClr val="AAB8CA"/>
      </a:accent5>
      <a:accent6>
        <a:srgbClr val="5C8AE7"/>
      </a:accent6>
      <a:hlink>
        <a:srgbClr val="CCCCFF"/>
      </a:hlink>
      <a:folHlink>
        <a:srgbClr val="5E6FD4"/>
      </a:folHlink>
    </a:clrScheme>
    <a:fontScheme name="نسق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نسق Office 1">
        <a:dk1>
          <a:srgbClr val="00354E"/>
        </a:dk1>
        <a:lt1>
          <a:srgbClr val="EAEAEA"/>
        </a:lt1>
        <a:dk2>
          <a:srgbClr val="006699"/>
        </a:dk2>
        <a:lt2>
          <a:srgbClr val="CCECFF"/>
        </a:lt2>
        <a:accent1>
          <a:srgbClr val="006699"/>
        </a:accent1>
        <a:accent2>
          <a:srgbClr val="6699FF"/>
        </a:accent2>
        <a:accent3>
          <a:srgbClr val="AAB8CA"/>
        </a:accent3>
        <a:accent4>
          <a:srgbClr val="C8C8C8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2">
        <a:dk1>
          <a:srgbClr val="000080"/>
        </a:dk1>
        <a:lt1>
          <a:srgbClr val="FFFFFF"/>
        </a:lt1>
        <a:dk2>
          <a:srgbClr val="3366CC"/>
        </a:dk2>
        <a:lt2>
          <a:srgbClr val="7A7C93"/>
        </a:lt2>
        <a:accent1>
          <a:srgbClr val="006699"/>
        </a:accent1>
        <a:accent2>
          <a:srgbClr val="6699FF"/>
        </a:accent2>
        <a:accent3>
          <a:srgbClr val="FFFFFF"/>
        </a:accent3>
        <a:accent4>
          <a:srgbClr val="00006C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96969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B8B8B8"/>
        </a:accent6>
        <a:hlink>
          <a:srgbClr val="EAEAEA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4">
        <a:dk1>
          <a:srgbClr val="660066"/>
        </a:dk1>
        <a:lt1>
          <a:srgbClr val="EAEAEA"/>
        </a:lt1>
        <a:dk2>
          <a:srgbClr val="3366CC"/>
        </a:dk2>
        <a:lt2>
          <a:srgbClr val="7A7C93"/>
        </a:lt2>
        <a:accent1>
          <a:srgbClr val="00CCCC"/>
        </a:accent1>
        <a:accent2>
          <a:srgbClr val="CC66FF"/>
        </a:accent2>
        <a:accent3>
          <a:srgbClr val="F3F3F3"/>
        </a:accent3>
        <a:accent4>
          <a:srgbClr val="560056"/>
        </a:accent4>
        <a:accent5>
          <a:srgbClr val="AAE2E2"/>
        </a:accent5>
        <a:accent6>
          <a:srgbClr val="B95CE7"/>
        </a:accent6>
        <a:hlink>
          <a:srgbClr val="CCFF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5">
        <a:dk1>
          <a:srgbClr val="003366"/>
        </a:dk1>
        <a:lt1>
          <a:srgbClr val="EAEAEA"/>
        </a:lt1>
        <a:dk2>
          <a:srgbClr val="009999"/>
        </a:dk2>
        <a:lt2>
          <a:srgbClr val="FFFFFF"/>
        </a:lt2>
        <a:accent1>
          <a:srgbClr val="008080"/>
        </a:accent1>
        <a:accent2>
          <a:srgbClr val="00CCCC"/>
        </a:accent2>
        <a:accent3>
          <a:srgbClr val="AACACA"/>
        </a:accent3>
        <a:accent4>
          <a:srgbClr val="C8C8C8"/>
        </a:accent4>
        <a:accent5>
          <a:srgbClr val="AAC0C0"/>
        </a:accent5>
        <a:accent6>
          <a:srgbClr val="00B9B9"/>
        </a:accent6>
        <a:hlink>
          <a:srgbClr val="A7DDE1"/>
        </a:hlink>
        <a:folHlink>
          <a:srgbClr val="319C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6">
        <a:dk1>
          <a:srgbClr val="00354E"/>
        </a:dk1>
        <a:lt1>
          <a:srgbClr val="EAEAEA"/>
        </a:lt1>
        <a:dk2>
          <a:srgbClr val="6D67AA"/>
        </a:dk2>
        <a:lt2>
          <a:srgbClr val="CCCCFF"/>
        </a:lt2>
        <a:accent1>
          <a:srgbClr val="6600CC"/>
        </a:accent1>
        <a:accent2>
          <a:srgbClr val="9999FF"/>
        </a:accent2>
        <a:accent3>
          <a:srgbClr val="BAB8D2"/>
        </a:accent3>
        <a:accent4>
          <a:srgbClr val="C8C8C8"/>
        </a:accent4>
        <a:accent5>
          <a:srgbClr val="B8AAE2"/>
        </a:accent5>
        <a:accent6>
          <a:srgbClr val="8A8AE7"/>
        </a:accent6>
        <a:hlink>
          <a:srgbClr val="CCCCFF"/>
        </a:hlink>
        <a:folHlink>
          <a:srgbClr val="9D70B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wave design template</Template>
  <TotalTime>123</TotalTime>
  <Words>133</Words>
  <Application>Microsoft Office PowerPoint</Application>
  <PresentationFormat>عرض على الشاشة (3:4)‏</PresentationFormat>
  <Paragraphs>6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Blue wave design template</vt:lpstr>
      <vt:lpstr>Lab(6)  Glucose Test</vt:lpstr>
      <vt:lpstr>REAGENT COMPOSITION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 KARKH UNIVERSITY OF SCIENCE COLLEGE OF SCIENCE DEPARTMENT OF MICROBIOLOGY BIOCHEMISTRY Experimental  SUPERVISOR:  DR. HALA M. SABRE          ASSIST:  NAGHAM A. JASIM</dc:title>
  <dc:creator>Nagham A. Jasim</dc:creator>
  <cp:lastModifiedBy>Nagham A. Jasim</cp:lastModifiedBy>
  <cp:revision>19</cp:revision>
  <dcterms:created xsi:type="dcterms:W3CDTF">2019-09-24T08:16:01Z</dcterms:created>
  <dcterms:modified xsi:type="dcterms:W3CDTF">2019-09-28T19:04:19Z</dcterms:modified>
</cp:coreProperties>
</file>